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m4a" ContentType="audi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57" r:id="rId4"/>
    <p:sldId id="258" r:id="rId5"/>
    <p:sldId id="259" r:id="rId6"/>
    <p:sldId id="260" r:id="rId7"/>
    <p:sldId id="261" r:id="rId8"/>
    <p:sldId id="262" r:id="rId9"/>
    <p:sldId id="263" r:id="rId10"/>
    <p:sldId id="264" r:id="rId11"/>
    <p:sldId id="266" r:id="rId12"/>
    <p:sldId id="269" r:id="rId13"/>
    <p:sldId id="267" r:id="rId14"/>
    <p:sldId id="268" r:id="rId15"/>
    <p:sldId id="270" r:id="rId16"/>
    <p:sldId id="271" r:id="rId17"/>
    <p:sldId id="276" r:id="rId18"/>
    <p:sldId id="273" r:id="rId19"/>
    <p:sldId id="274"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9"/>
  </p:normalViewPr>
  <p:slideViewPr>
    <p:cSldViewPr snapToGrid="0" snapToObjects="1">
      <p:cViewPr varScale="1">
        <p:scale>
          <a:sx n="108" d="100"/>
          <a:sy n="108" d="100"/>
        </p:scale>
        <p:origin x="1760"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9/16/17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9/16/17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9/16/17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dirty="0"/>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n-US" dirty="0" smtClean="0"/>
              <a:t>Drag picture to placeholder or click icon to add</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1A0C47-018D-4460-B945-BFF7981B6CA6}" type="datetimeFigureOut">
              <a:rPr lang="en-US" smtClean="0"/>
              <a:t>9/16/17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n-US" smtClean="0"/>
              <a:t>Click to edit Master title style</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51A0C47-018D-4460-B945-BFF7981B6CA6}" type="datetimeFigureOut">
              <a:rPr lang="en-US" smtClean="0"/>
              <a:t>9/16/17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651A0C47-018D-4460-B945-BFF7981B6CA6}" type="datetimeFigureOut">
              <a:rPr lang="en-US" smtClean="0"/>
              <a:t>9/16/17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C1F5A0A-F6FC-4FFD-9B49-0DA8697211D9}" type="slidenum">
              <a:rPr lang="en-US" smtClean="0"/>
              <a:t>‹#›</a:t>
            </a:fld>
            <a:endParaRPr lang="en-US" dirty="0"/>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51A0C47-018D-4460-B945-BFF7981B6CA6}" type="datetimeFigureOut">
              <a:rPr lang="en-US" smtClean="0"/>
              <a:t>9/16/17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1A0C47-018D-4460-B945-BFF7981B6CA6}" type="datetimeFigureOut">
              <a:rPr lang="en-US" smtClean="0"/>
              <a:t>9/16/17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n-US" smtClean="0"/>
              <a:t>Click to edit Master title style</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9/16/17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9/16/17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9/16/17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651A0C47-018D-4460-B945-BFF7981B6CA6}" type="datetimeFigureOut">
              <a:rPr lang="en-US" smtClean="0"/>
              <a:t>9/16/17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1F5A0A-F6FC-4FFD-9B49-0DA8697211D9}" type="slidenum">
              <a:rPr lang="en-US" smtClean="0"/>
              <a:t>‹#›</a:t>
            </a:fld>
            <a:endParaRPr lang="en-US" dirty="0"/>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9/16/17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51A0C47-018D-4460-B945-BFF7981B6CA6}" type="datetimeFigureOut">
              <a:rPr lang="en-US" smtClean="0"/>
              <a:t>9/16/17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1F5A0A-F6FC-4FFD-9B49-0DA8697211D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n-US" smtClean="0"/>
              <a:t>Click to edit Master title style</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651A0C47-018D-4460-B945-BFF7981B6CA6}" type="datetimeFigureOut">
              <a:rPr lang="en-US" smtClean="0"/>
              <a:t>9/16/17</a:t>
            </a:fld>
            <a:endParaRPr lang="en-US" dirty="0"/>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n-US" dirty="0"/>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9C1F5A0A-F6FC-4FFD-9B49-0DA8697211D9}"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png"/><Relationship Id="rId1" Type="http://schemas.microsoft.com/office/2007/relationships/media" Target="../media/media1.m4a"/><Relationship Id="rId2" Type="http://schemas.openxmlformats.org/officeDocument/2006/relationships/audio" Target="../media/media1.m4a"/></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Dysphonia</a:t>
            </a:r>
            <a:endParaRPr lang="en-US" dirty="0"/>
          </a:p>
        </p:txBody>
      </p:sp>
      <p:sp>
        <p:nvSpPr>
          <p:cNvPr id="3" name="Subtitle 2"/>
          <p:cNvSpPr>
            <a:spLocks noGrp="1"/>
          </p:cNvSpPr>
          <p:nvPr>
            <p:ph type="subTitle" idx="1"/>
          </p:nvPr>
        </p:nvSpPr>
        <p:spPr/>
        <p:txBody>
          <a:bodyPr/>
          <a:lstStyle/>
          <a:p>
            <a:r>
              <a:rPr lang="en-US" dirty="0" smtClean="0"/>
              <a:t>What A GP needs to know </a:t>
            </a:r>
            <a:endParaRPr lang="en-US" dirty="0"/>
          </a:p>
        </p:txBody>
      </p:sp>
    </p:spTree>
    <p:extLst>
      <p:ext uri="{BB962C8B-B14F-4D97-AF65-F5344CB8AC3E}">
        <p14:creationId xmlns:p14="http://schemas.microsoft.com/office/powerpoint/2010/main" val="39647032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88584"/>
            <a:ext cx="7770813" cy="1429871"/>
          </a:xfrm>
        </p:spPr>
        <p:txBody>
          <a:bodyPr>
            <a:normAutofit fontScale="90000"/>
          </a:bodyPr>
          <a:lstStyle/>
          <a:p>
            <a:r>
              <a:rPr lang="en-US" dirty="0" smtClean="0"/>
              <a:t>This is my voice in May 2016</a:t>
            </a:r>
            <a:br>
              <a:rPr lang="en-US" dirty="0" smtClean="0"/>
            </a:br>
            <a:r>
              <a:rPr lang="en-US" dirty="0" smtClean="0"/>
              <a:t>pre treatment</a:t>
            </a:r>
            <a:endParaRPr lang="en-US" dirty="0"/>
          </a:p>
        </p:txBody>
      </p:sp>
      <p:pic>
        <p:nvPicPr>
          <p:cNvPr id="4" name="20160513 174011.m4a">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3571105" y="2832474"/>
            <a:ext cx="1738457" cy="1738457"/>
          </a:xfrm>
        </p:spPr>
      </p:pic>
    </p:spTree>
    <p:extLst>
      <p:ext uri="{BB962C8B-B14F-4D97-AF65-F5344CB8AC3E}">
        <p14:creationId xmlns:p14="http://schemas.microsoft.com/office/powerpoint/2010/main" val="16801088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3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smtClean="0"/>
              <a:t>Hoarseness or dysphonia is a disorder of voice where vocal quality, pitch, loudness or effort is altered , thereby impairing communication or reducing voice </a:t>
            </a:r>
            <a:r>
              <a:rPr lang="mr-IN" dirty="0" smtClean="0"/>
              <a:t>–</a:t>
            </a:r>
            <a:r>
              <a:rPr lang="en-US" dirty="0" smtClean="0"/>
              <a:t> related quality of life.</a:t>
            </a:r>
          </a:p>
        </p:txBody>
      </p:sp>
    </p:spTree>
    <p:extLst>
      <p:ext uri="{BB962C8B-B14F-4D97-AF65-F5344CB8AC3E}">
        <p14:creationId xmlns:p14="http://schemas.microsoft.com/office/powerpoint/2010/main" val="3142463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normAutofit/>
          </a:bodyPr>
          <a:lstStyle/>
          <a:p>
            <a:r>
              <a:rPr lang="en-US" dirty="0" smtClean="0"/>
              <a:t>44yo female  presents with hoarseness gradually worsening over the previous week to 10 days , more effort to speak an sounded subjectively “nervous”  </a:t>
            </a:r>
          </a:p>
          <a:p>
            <a:r>
              <a:rPr lang="en-US" dirty="0" smtClean="0"/>
              <a:t>History of moderate to severe runny nose (thought to be hay fever) in the previous weeks but no associated fever or cough.</a:t>
            </a:r>
          </a:p>
          <a:p>
            <a:r>
              <a:rPr lang="en-US" dirty="0" smtClean="0"/>
              <a:t>Had tried oral antihistamines to try and “dry up” the feeling of choking </a:t>
            </a:r>
            <a:r>
              <a:rPr lang="mr-IN" dirty="0" smtClean="0"/>
              <a:t>–</a:t>
            </a:r>
            <a:r>
              <a:rPr lang="en-US" dirty="0" smtClean="0"/>
              <a:t> after a few days the dysphonia was suddenly worse.</a:t>
            </a:r>
          </a:p>
          <a:p>
            <a:r>
              <a:rPr lang="en-US" dirty="0" smtClean="0"/>
              <a:t>What else do you want to know?</a:t>
            </a:r>
            <a:endParaRPr lang="en-US" dirty="0"/>
          </a:p>
        </p:txBody>
      </p:sp>
    </p:spTree>
    <p:extLst>
      <p:ext uri="{BB962C8B-B14F-4D97-AF65-F5344CB8AC3E}">
        <p14:creationId xmlns:p14="http://schemas.microsoft.com/office/powerpoint/2010/main" val="39929022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t>Preceding associated symptoms-</a:t>
            </a:r>
          </a:p>
          <a:p>
            <a:r>
              <a:rPr lang="en-US" dirty="0" smtClean="0"/>
              <a:t>URTI, allergy eyes?, Laryngitis </a:t>
            </a:r>
          </a:p>
          <a:p>
            <a:r>
              <a:rPr lang="en-US" dirty="0" smtClean="0"/>
              <a:t>Reflux</a:t>
            </a:r>
          </a:p>
          <a:p>
            <a:r>
              <a:rPr lang="en-US" dirty="0" smtClean="0"/>
              <a:t>Neurological symptoms- Parkinson's disease, MS </a:t>
            </a:r>
            <a:r>
              <a:rPr lang="en-US" dirty="0"/>
              <a:t>,</a:t>
            </a:r>
            <a:r>
              <a:rPr lang="en-US" dirty="0" smtClean="0"/>
              <a:t>CVA symptoms, Myasthenia gravis </a:t>
            </a:r>
          </a:p>
          <a:p>
            <a:r>
              <a:rPr lang="en-US" dirty="0" smtClean="0"/>
              <a:t>Metabolic </a:t>
            </a:r>
            <a:r>
              <a:rPr lang="mr-IN" dirty="0" smtClean="0"/>
              <a:t>–</a:t>
            </a:r>
            <a:r>
              <a:rPr lang="en-US" dirty="0" smtClean="0"/>
              <a:t> thyroid, acromegaly,</a:t>
            </a:r>
          </a:p>
          <a:p>
            <a:r>
              <a:rPr lang="en-US" dirty="0" smtClean="0"/>
              <a:t>Malignancy and sarcoid </a:t>
            </a:r>
            <a:r>
              <a:rPr lang="mr-IN" dirty="0" smtClean="0"/>
              <a:t>–</a:t>
            </a:r>
            <a:r>
              <a:rPr lang="en-US" dirty="0" smtClean="0"/>
              <a:t> dysphagia, odynophagia, hemoptysis, stridor, weight loss/gain</a:t>
            </a:r>
          </a:p>
          <a:p>
            <a:pPr marL="0" indent="0">
              <a:buNone/>
            </a:pPr>
            <a:endParaRPr lang="en-US" dirty="0"/>
          </a:p>
        </p:txBody>
      </p:sp>
    </p:spTree>
    <p:extLst>
      <p:ext uri="{BB962C8B-B14F-4D97-AF65-F5344CB8AC3E}">
        <p14:creationId xmlns:p14="http://schemas.microsoft.com/office/powerpoint/2010/main" val="4060240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t>Medications </a:t>
            </a:r>
            <a:r>
              <a:rPr lang="mr-IN" dirty="0" smtClean="0"/>
              <a:t>–</a:t>
            </a:r>
            <a:r>
              <a:rPr lang="en-US" dirty="0" smtClean="0"/>
              <a:t> inhaled corticosteroids , antipsychotics </a:t>
            </a:r>
            <a:r>
              <a:rPr lang="mr-IN" dirty="0" smtClean="0"/>
              <a:t>–</a:t>
            </a:r>
            <a:r>
              <a:rPr lang="en-US" dirty="0" smtClean="0"/>
              <a:t> causing dystonia of the larynx, ACE inhibitors- chronic cough , oral bisphosphonates causing reflux and laryngitis </a:t>
            </a:r>
            <a:endParaRPr lang="en-US" dirty="0"/>
          </a:p>
          <a:p>
            <a:r>
              <a:rPr lang="en-US" dirty="0" smtClean="0"/>
              <a:t>Substance Hx </a:t>
            </a:r>
            <a:r>
              <a:rPr lang="mr-IN" dirty="0" smtClean="0"/>
              <a:t>–</a:t>
            </a:r>
            <a:r>
              <a:rPr lang="en-US" dirty="0" smtClean="0"/>
              <a:t> smoking, alcohol </a:t>
            </a:r>
          </a:p>
          <a:p>
            <a:r>
              <a:rPr lang="en-US" dirty="0" smtClean="0"/>
              <a:t>Occupation </a:t>
            </a:r>
            <a:r>
              <a:rPr lang="mr-IN" dirty="0" smtClean="0"/>
              <a:t>–</a:t>
            </a:r>
            <a:r>
              <a:rPr lang="en-US" dirty="0" smtClean="0"/>
              <a:t> voice demands </a:t>
            </a:r>
            <a:r>
              <a:rPr lang="mr-IN" dirty="0" smtClean="0"/>
              <a:t>–</a:t>
            </a:r>
            <a:r>
              <a:rPr lang="en-US" dirty="0" smtClean="0"/>
              <a:t> teacher, doctor, sports coach, singer, clergy, lawyer, call centre operator, radio/TV</a:t>
            </a:r>
          </a:p>
          <a:p>
            <a:endParaRPr lang="en-US" dirty="0"/>
          </a:p>
        </p:txBody>
      </p:sp>
    </p:spTree>
    <p:extLst>
      <p:ext uri="{BB962C8B-B14F-4D97-AF65-F5344CB8AC3E}">
        <p14:creationId xmlns:p14="http://schemas.microsoft.com/office/powerpoint/2010/main" val="37235216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a:t>
            </a:r>
            <a:endParaRPr lang="en-US" dirty="0"/>
          </a:p>
        </p:txBody>
      </p:sp>
      <p:sp>
        <p:nvSpPr>
          <p:cNvPr id="3" name="Content Placeholder 2"/>
          <p:cNvSpPr>
            <a:spLocks noGrp="1"/>
          </p:cNvSpPr>
          <p:nvPr>
            <p:ph idx="1"/>
          </p:nvPr>
        </p:nvSpPr>
        <p:spPr/>
        <p:txBody>
          <a:bodyPr/>
          <a:lstStyle/>
          <a:p>
            <a:r>
              <a:rPr lang="en-US" dirty="0" smtClean="0"/>
              <a:t>ENT exam </a:t>
            </a:r>
            <a:r>
              <a:rPr lang="mr-IN" dirty="0" smtClean="0"/>
              <a:t>–</a:t>
            </a:r>
            <a:r>
              <a:rPr lang="en-US" dirty="0" smtClean="0"/>
              <a:t> neck lumps, nodes, pharynx, tenderness of the neck, thyroid exam </a:t>
            </a:r>
          </a:p>
          <a:p>
            <a:r>
              <a:rPr lang="en-US" dirty="0" smtClean="0"/>
              <a:t>Neuro </a:t>
            </a:r>
            <a:r>
              <a:rPr lang="mr-IN" dirty="0" smtClean="0"/>
              <a:t>–</a:t>
            </a:r>
            <a:r>
              <a:rPr lang="en-US" dirty="0" smtClean="0"/>
              <a:t> tremor</a:t>
            </a:r>
            <a:endParaRPr lang="en-US" dirty="0"/>
          </a:p>
        </p:txBody>
      </p:sp>
    </p:spTree>
    <p:extLst>
      <p:ext uri="{BB962C8B-B14F-4D97-AF65-F5344CB8AC3E}">
        <p14:creationId xmlns:p14="http://schemas.microsoft.com/office/powerpoint/2010/main" val="4038873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dirty="0" smtClean="0"/>
              <a:t>She’s a GP. Mother of 2. </a:t>
            </a:r>
            <a:r>
              <a:rPr lang="en-US" dirty="0"/>
              <a:t>C</a:t>
            </a:r>
            <a:r>
              <a:rPr lang="en-US" dirty="0" smtClean="0"/>
              <a:t>oaches the under 7 boys soccer team once a week and games on Saturday</a:t>
            </a:r>
          </a:p>
          <a:p>
            <a:r>
              <a:rPr lang="en-US" dirty="0" smtClean="0"/>
              <a:t>No asthma, hay fever and eczema always been mild</a:t>
            </a:r>
          </a:p>
          <a:p>
            <a:r>
              <a:rPr lang="en-US" dirty="0" smtClean="0"/>
              <a:t>Minimal alcohol </a:t>
            </a:r>
            <a:r>
              <a:rPr lang="mr-IN" dirty="0" smtClean="0"/>
              <a:t>–</a:t>
            </a:r>
            <a:r>
              <a:rPr lang="en-US" dirty="0" smtClean="0"/>
              <a:t> glass of red 3 times a week, tea or coffee once a day, lifelong non smoker </a:t>
            </a:r>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765624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next ?</a:t>
            </a:r>
            <a:endParaRPr lang="en-US" dirty="0"/>
          </a:p>
        </p:txBody>
      </p:sp>
      <p:sp>
        <p:nvSpPr>
          <p:cNvPr id="3" name="Content Placeholder 2"/>
          <p:cNvSpPr>
            <a:spLocks noGrp="1"/>
          </p:cNvSpPr>
          <p:nvPr>
            <p:ph idx="1"/>
          </p:nvPr>
        </p:nvSpPr>
        <p:spPr/>
        <p:txBody>
          <a:bodyPr/>
          <a:lstStyle/>
          <a:p>
            <a:r>
              <a:rPr lang="en-US" dirty="0" smtClean="0"/>
              <a:t>Laryngitis </a:t>
            </a:r>
            <a:r>
              <a:rPr lang="mr-IN" dirty="0" smtClean="0"/>
              <a:t>–</a:t>
            </a:r>
            <a:r>
              <a:rPr lang="en-US" dirty="0" smtClean="0"/>
              <a:t> acute and usually resolved by 2 weeks. Might wait and review in a week. Do you tell her NOT to use her voice ? YES</a:t>
            </a:r>
          </a:p>
          <a:p>
            <a:r>
              <a:rPr lang="en-US" dirty="0" smtClean="0"/>
              <a:t>And give her a medical certificate</a:t>
            </a:r>
          </a:p>
          <a:p>
            <a:r>
              <a:rPr lang="en-US" dirty="0" smtClean="0"/>
              <a:t>Stop all caffeine and alcohol ? Silent reflux </a:t>
            </a:r>
            <a:r>
              <a:rPr lang="mr-IN" dirty="0" smtClean="0"/>
              <a:t>–</a:t>
            </a:r>
            <a:r>
              <a:rPr lang="en-US" dirty="0" smtClean="0"/>
              <a:t> no evidence to prescribe if there are no symptoms of reflux.</a:t>
            </a:r>
          </a:p>
          <a:p>
            <a:r>
              <a:rPr lang="en-US" dirty="0" smtClean="0"/>
              <a:t>Antibiotics ? NO</a:t>
            </a:r>
          </a:p>
          <a:p>
            <a:r>
              <a:rPr lang="en-US" dirty="0" smtClean="0"/>
              <a:t>Steroids? NO</a:t>
            </a:r>
          </a:p>
          <a:p>
            <a:endParaRPr lang="en-US" dirty="0"/>
          </a:p>
        </p:txBody>
      </p:sp>
    </p:spTree>
    <p:extLst>
      <p:ext uri="{BB962C8B-B14F-4D97-AF65-F5344CB8AC3E}">
        <p14:creationId xmlns:p14="http://schemas.microsoft.com/office/powerpoint/2010/main" val="1542631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dirty="0" smtClean="0"/>
              <a:t>She returns after 2 weeks ( 4 weeks of dysphonia now). There is no change and she is worse.</a:t>
            </a:r>
          </a:p>
        </p:txBody>
      </p:sp>
    </p:spTree>
    <p:extLst>
      <p:ext uri="{BB962C8B-B14F-4D97-AF65-F5344CB8AC3E}">
        <p14:creationId xmlns:p14="http://schemas.microsoft.com/office/powerpoint/2010/main" val="3255491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next ?</a:t>
            </a:r>
            <a:endParaRPr lang="en-US" dirty="0"/>
          </a:p>
        </p:txBody>
      </p:sp>
      <p:sp>
        <p:nvSpPr>
          <p:cNvPr id="3" name="Content Placeholder 2"/>
          <p:cNvSpPr>
            <a:spLocks noGrp="1"/>
          </p:cNvSpPr>
          <p:nvPr>
            <p:ph idx="1"/>
          </p:nvPr>
        </p:nvSpPr>
        <p:spPr/>
        <p:txBody>
          <a:bodyPr/>
          <a:lstStyle/>
          <a:p>
            <a:r>
              <a:rPr lang="en-US" dirty="0" smtClean="0"/>
              <a:t>Refer to an ENT Dr for laryngoscopy and Speech therapist</a:t>
            </a:r>
          </a:p>
          <a:p>
            <a:r>
              <a:rPr lang="en-US" dirty="0" smtClean="0"/>
              <a:t>Unilateral VC paralysis </a:t>
            </a:r>
            <a:r>
              <a:rPr lang="mr-IN" dirty="0" smtClean="0"/>
              <a:t>–</a:t>
            </a:r>
            <a:r>
              <a:rPr lang="en-US" dirty="0" smtClean="0"/>
              <a:t>” breathy”, tumour invasions compression of the Vagus nerve ( brainstem ,cervical or thoracic) and stroke</a:t>
            </a:r>
          </a:p>
          <a:p>
            <a:r>
              <a:rPr lang="en-US" dirty="0" smtClean="0"/>
              <a:t>Benign VC lesions </a:t>
            </a:r>
            <a:r>
              <a:rPr lang="mr-IN" dirty="0" smtClean="0"/>
              <a:t>–</a:t>
            </a:r>
            <a:r>
              <a:rPr lang="en-US" dirty="0" smtClean="0"/>
              <a:t> cysts, nodules, polyps</a:t>
            </a:r>
          </a:p>
          <a:p>
            <a:r>
              <a:rPr lang="en-US" dirty="0" smtClean="0"/>
              <a:t>Reflux </a:t>
            </a:r>
            <a:r>
              <a:rPr lang="mr-IN" dirty="0" smtClean="0"/>
              <a:t>–</a:t>
            </a:r>
            <a:r>
              <a:rPr lang="en-US" dirty="0" smtClean="0"/>
              <a:t> inflammation, mucosal oedema,  contact ulcers and granuloma</a:t>
            </a:r>
          </a:p>
          <a:p>
            <a:r>
              <a:rPr lang="en-US" dirty="0" smtClean="0"/>
              <a:t>Upon laryngoscopy - </a:t>
            </a:r>
            <a:r>
              <a:rPr lang="en-US" dirty="0"/>
              <a:t>s</a:t>
            </a:r>
            <a:r>
              <a:rPr lang="en-US" dirty="0" smtClean="0"/>
              <a:t>ome inflammation about the cords </a:t>
            </a:r>
            <a:endParaRPr lang="en-US" dirty="0"/>
          </a:p>
        </p:txBody>
      </p:sp>
    </p:spTree>
    <p:extLst>
      <p:ext uri="{BB962C8B-B14F-4D97-AF65-F5344CB8AC3E}">
        <p14:creationId xmlns:p14="http://schemas.microsoft.com/office/powerpoint/2010/main" val="1895118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Anatomy of vagus</a:t>
            </a:r>
            <a:endParaRPr lang="en-US" dirty="0"/>
          </a:p>
        </p:txBody>
      </p:sp>
      <p:sp>
        <p:nvSpPr>
          <p:cNvPr id="5" name="Content Placeholder 4"/>
          <p:cNvSpPr>
            <a:spLocks noGrp="1"/>
          </p:cNvSpPr>
          <p:nvPr>
            <p:ph idx="1"/>
          </p:nvPr>
        </p:nvSpPr>
        <p:spPr/>
        <p:txBody>
          <a:bodyPr/>
          <a:lstStyle/>
          <a:p>
            <a:endParaRPr lang="en-US" dirty="0"/>
          </a:p>
        </p:txBody>
      </p:sp>
      <p:pic>
        <p:nvPicPr>
          <p:cNvPr id="4" name="Picture 3" descr="ltexp_Laryngeal-Innervati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24" y="390770"/>
            <a:ext cx="8368567" cy="6086230"/>
          </a:xfrm>
          <a:prstGeom prst="rect">
            <a:avLst/>
          </a:prstGeom>
        </p:spPr>
      </p:pic>
    </p:spTree>
    <p:extLst>
      <p:ext uri="{BB962C8B-B14F-4D97-AF65-F5344CB8AC3E}">
        <p14:creationId xmlns:p14="http://schemas.microsoft.com/office/powerpoint/2010/main" val="337537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dirty="0" smtClean="0"/>
              <a:t>Speech therapy once a week for next 8 weeks. Increased hydration</a:t>
            </a:r>
            <a:r>
              <a:rPr lang="en-US" dirty="0"/>
              <a:t>,</a:t>
            </a:r>
            <a:r>
              <a:rPr lang="en-US" dirty="0" smtClean="0"/>
              <a:t> voice clearing technique </a:t>
            </a:r>
            <a:r>
              <a:rPr lang="mr-IN" dirty="0" smtClean="0"/>
              <a:t>–</a:t>
            </a:r>
            <a:r>
              <a:rPr lang="en-US" dirty="0" smtClean="0"/>
              <a:t> reverse candle blow</a:t>
            </a:r>
          </a:p>
          <a:p>
            <a:r>
              <a:rPr lang="en-US" dirty="0" smtClean="0"/>
              <a:t>2nd look at cords and Skype with </a:t>
            </a:r>
            <a:r>
              <a:rPr lang="en-US" dirty="0"/>
              <a:t>M</a:t>
            </a:r>
            <a:r>
              <a:rPr lang="en-US" dirty="0" smtClean="0"/>
              <a:t>elbourne voice clinic speech therapist. Also not sure so booked into Melbourne clinic but not available for 6 weeks!!</a:t>
            </a:r>
          </a:p>
          <a:p>
            <a:r>
              <a:rPr lang="en-US" dirty="0" smtClean="0"/>
              <a:t>Trying to trick the voice, home exercises were hard and not seeming to make a great deal of difference,</a:t>
            </a:r>
          </a:p>
          <a:p>
            <a:r>
              <a:rPr lang="en-US" dirty="0" smtClean="0"/>
              <a:t>Voice very quiet and using a microphone at work. Accessory muscles of the neck overworked. Tension headaches ++</a:t>
            </a:r>
          </a:p>
          <a:p>
            <a:pPr marL="0" indent="0">
              <a:buNone/>
            </a:pPr>
            <a:endParaRPr lang="en-US" dirty="0" smtClean="0"/>
          </a:p>
          <a:p>
            <a:endParaRPr lang="en-US" dirty="0"/>
          </a:p>
        </p:txBody>
      </p:sp>
    </p:spTree>
    <p:extLst>
      <p:ext uri="{BB962C8B-B14F-4D97-AF65-F5344CB8AC3E}">
        <p14:creationId xmlns:p14="http://schemas.microsoft.com/office/powerpoint/2010/main" val="151605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dirty="0" smtClean="0"/>
              <a:t>Strobe ( assesses the wave along the vocal cord) in </a:t>
            </a:r>
            <a:r>
              <a:rPr lang="en-US" dirty="0"/>
              <a:t>M</a:t>
            </a:r>
            <a:r>
              <a:rPr lang="en-US" dirty="0" smtClean="0"/>
              <a:t>elbourne. Spasms noted in the adductor muscle and minor of the abductor. Saying 80-90</a:t>
            </a:r>
          </a:p>
          <a:p>
            <a:r>
              <a:rPr lang="en-US" dirty="0" smtClean="0"/>
              <a:t>Reactively depressed </a:t>
            </a:r>
            <a:r>
              <a:rPr lang="en-US" dirty="0"/>
              <a:t>.</a:t>
            </a:r>
            <a:r>
              <a:rPr lang="en-US" dirty="0" smtClean="0"/>
              <a:t> Socially withdrawn. Stopped coaching soccer. Cannot be heard at social events.</a:t>
            </a:r>
            <a:endParaRPr lang="en-US" dirty="0"/>
          </a:p>
          <a:p>
            <a:r>
              <a:rPr lang="en-US" dirty="0" smtClean="0"/>
              <a:t>Diagnosis ??</a:t>
            </a:r>
            <a:endParaRPr lang="en-US" dirty="0"/>
          </a:p>
        </p:txBody>
      </p:sp>
    </p:spTree>
    <p:extLst>
      <p:ext uri="{BB962C8B-B14F-4D97-AF65-F5344CB8AC3E}">
        <p14:creationId xmlns:p14="http://schemas.microsoft.com/office/powerpoint/2010/main" val="4210896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Spasmodic Dysphonia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Rare </a:t>
            </a:r>
            <a:r>
              <a:rPr lang="mr-IN" dirty="0" smtClean="0"/>
              <a:t>–</a:t>
            </a:r>
            <a:r>
              <a:rPr lang="en-US" dirty="0" smtClean="0"/>
              <a:t> 30 per million</a:t>
            </a:r>
          </a:p>
          <a:p>
            <a:r>
              <a:rPr lang="en-US" dirty="0" smtClean="0"/>
              <a:t>Unknown cause. 30% associated with a preceding URTI</a:t>
            </a:r>
          </a:p>
          <a:p>
            <a:r>
              <a:rPr lang="en-US" dirty="0" smtClean="0"/>
              <a:t>Women more than men and 4</a:t>
            </a:r>
            <a:r>
              <a:rPr lang="en-US" baseline="30000" dirty="0" smtClean="0"/>
              <a:t>th</a:t>
            </a:r>
            <a:r>
              <a:rPr lang="en-US" dirty="0" smtClean="0"/>
              <a:t> decade of life more common </a:t>
            </a:r>
          </a:p>
          <a:p>
            <a:r>
              <a:rPr lang="en-US" dirty="0" smtClean="0"/>
              <a:t>Famous people- Jenny Morris, American cartoonist </a:t>
            </a:r>
            <a:r>
              <a:rPr lang="mr-IN" dirty="0" smtClean="0"/>
              <a:t>–</a:t>
            </a:r>
            <a:r>
              <a:rPr lang="en-US" dirty="0" smtClean="0"/>
              <a:t> Dilbert ( Scott Adams)</a:t>
            </a:r>
          </a:p>
          <a:p>
            <a:r>
              <a:rPr lang="en-US" dirty="0" smtClean="0"/>
              <a:t>Treat with focal Botox injections </a:t>
            </a:r>
            <a:r>
              <a:rPr lang="mr-IN" dirty="0" smtClean="0"/>
              <a:t>–</a:t>
            </a:r>
            <a:r>
              <a:rPr lang="en-US" dirty="0" smtClean="0"/>
              <a:t> in the TA muscle (</a:t>
            </a:r>
            <a:r>
              <a:rPr lang="en-US" dirty="0" err="1" smtClean="0"/>
              <a:t>vocalis</a:t>
            </a:r>
            <a:r>
              <a:rPr lang="en-US" dirty="0" smtClean="0"/>
              <a:t>) for Ad SD and into the  posterior CA For Ab SD ( more difficult injection ) .Indivualised  ? Every 6 weeks to 3-6 months.</a:t>
            </a:r>
          </a:p>
          <a:p>
            <a:r>
              <a:rPr lang="en-US" dirty="0" smtClean="0"/>
              <a:t>Voice therapy used in conjunction.</a:t>
            </a:r>
          </a:p>
          <a:p>
            <a:r>
              <a:rPr lang="en-US" dirty="0" smtClean="0"/>
              <a:t>USA recurrent laryngeal nerve reimplantation surgery - new</a:t>
            </a:r>
            <a:endParaRPr lang="en-US" dirty="0"/>
          </a:p>
        </p:txBody>
      </p:sp>
    </p:spTree>
    <p:extLst>
      <p:ext uri="{BB962C8B-B14F-4D97-AF65-F5344CB8AC3E}">
        <p14:creationId xmlns:p14="http://schemas.microsoft.com/office/powerpoint/2010/main" val="3654427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0"/>
            <a:ext cx="7770813" cy="1429871"/>
          </a:xfrm>
        </p:spPr>
        <p:txBody>
          <a:bodyPr/>
          <a:lstStyle/>
          <a:p>
            <a:r>
              <a:rPr lang="en-US" dirty="0" smtClean="0"/>
              <a:t>Anatomy of VC</a:t>
            </a:r>
            <a:endParaRPr lang="en-US" dirty="0"/>
          </a:p>
        </p:txBody>
      </p:sp>
      <p:sp>
        <p:nvSpPr>
          <p:cNvPr id="3" name="Content Placeholder 2"/>
          <p:cNvSpPr>
            <a:spLocks noGrp="1"/>
          </p:cNvSpPr>
          <p:nvPr>
            <p:ph idx="1"/>
          </p:nvPr>
        </p:nvSpPr>
        <p:spPr>
          <a:xfrm>
            <a:off x="463137" y="1603169"/>
            <a:ext cx="8490857" cy="4821381"/>
          </a:xfrm>
        </p:spPr>
        <p:txBody>
          <a:bodyPr>
            <a:noAutofit/>
          </a:bodyPr>
          <a:lstStyle/>
          <a:p>
            <a:r>
              <a:rPr lang="en-US" sz="2000" b="1" dirty="0"/>
              <a:t>Functional anatomy of the vocal cords</a:t>
            </a:r>
          </a:p>
          <a:p>
            <a:r>
              <a:rPr lang="en-US" sz="2000" dirty="0"/>
              <a:t>The larynx, or voice box, has multiple intrinsic muscles that control movement of the vocal folds. All of these muscles are innervated by the recurrent laryngeal branch of the </a:t>
            </a:r>
            <a:r>
              <a:rPr lang="en-US" sz="2000" dirty="0" smtClean="0"/>
              <a:t>Valgus </a:t>
            </a:r>
            <a:r>
              <a:rPr lang="en-US" sz="2000" dirty="0"/>
              <a:t>nerve (CN X) except the cricothyroid muscles, which are innervated by the external branch of the superior laryngeal nerve, which is also a branch of the vagus nerve</a:t>
            </a:r>
            <a:r>
              <a:rPr lang="en-US" sz="2000" dirty="0" smtClean="0"/>
              <a:t>.</a:t>
            </a:r>
            <a:endParaRPr lang="en-US" sz="2000" dirty="0"/>
          </a:p>
          <a:p>
            <a:r>
              <a:rPr lang="en-US" sz="2000" dirty="0"/>
              <a:t>The cricothyroid muscles function to elevate the anterior arch of the cricoid cartilage and depress the posterior portion of the thyroid cartilage lamina. This produces tension and elongation of the vocal cords, resulting in higher-pitch phonation.</a:t>
            </a:r>
          </a:p>
          <a:p>
            <a:r>
              <a:rPr lang="en-US" sz="2000" dirty="0"/>
              <a:t>The posterior cricoarytenoid muscles function to rotate the arytenoid cartilages laterally, thereby abducting the vocal cords. Their action opposes that of the lateral cricoarytenoid muscles</a:t>
            </a:r>
            <a:r>
              <a:rPr lang="en-US" sz="2000" dirty="0" smtClean="0"/>
              <a:t>.</a:t>
            </a:r>
            <a:endParaRPr lang="en-US" sz="2000" dirty="0"/>
          </a:p>
        </p:txBody>
      </p:sp>
    </p:spTree>
    <p:extLst>
      <p:ext uri="{BB962C8B-B14F-4D97-AF65-F5344CB8AC3E}">
        <p14:creationId xmlns:p14="http://schemas.microsoft.com/office/powerpoint/2010/main" val="66388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0"/>
            <a:ext cx="7770813" cy="1429871"/>
          </a:xfrm>
        </p:spPr>
        <p:txBody>
          <a:bodyPr/>
          <a:lstStyle/>
          <a:p>
            <a:r>
              <a:rPr lang="en-US" dirty="0" smtClean="0"/>
              <a:t>Anatomy of </a:t>
            </a:r>
            <a:r>
              <a:rPr lang="en-US" dirty="0" smtClean="0"/>
              <a:t>VC </a:t>
            </a:r>
            <a:r>
              <a:rPr lang="en-US" sz="2800" dirty="0" smtClean="0"/>
              <a:t>cont..</a:t>
            </a:r>
            <a:endParaRPr lang="en-US" sz="2800" dirty="0"/>
          </a:p>
        </p:txBody>
      </p:sp>
      <p:sp>
        <p:nvSpPr>
          <p:cNvPr id="3" name="Content Placeholder 2"/>
          <p:cNvSpPr>
            <a:spLocks noGrp="1"/>
          </p:cNvSpPr>
          <p:nvPr>
            <p:ph idx="1"/>
          </p:nvPr>
        </p:nvSpPr>
        <p:spPr>
          <a:xfrm>
            <a:off x="463137" y="1429871"/>
            <a:ext cx="8490857" cy="4994679"/>
          </a:xfrm>
        </p:spPr>
        <p:txBody>
          <a:bodyPr>
            <a:noAutofit/>
          </a:bodyPr>
          <a:lstStyle/>
          <a:p>
            <a:r>
              <a:rPr lang="en-US" sz="2000" dirty="0"/>
              <a:t>The lateral </a:t>
            </a:r>
            <a:r>
              <a:rPr lang="en-US" sz="2000" dirty="0" err="1"/>
              <a:t>cricoarytenoid</a:t>
            </a:r>
            <a:r>
              <a:rPr lang="en-US" sz="2000" dirty="0"/>
              <a:t> muscles function to rotate the arytenoid cartilages medially, thereby adducting the vocal cords.</a:t>
            </a:r>
          </a:p>
          <a:p>
            <a:r>
              <a:rPr lang="en-US" sz="2000" dirty="0"/>
              <a:t>The main function of the transverse arytenoid muscle is adduction of the vocal cords.</a:t>
            </a:r>
          </a:p>
          <a:p>
            <a:r>
              <a:rPr lang="en-US" sz="2000" dirty="0"/>
              <a:t>The </a:t>
            </a:r>
            <a:r>
              <a:rPr lang="en-US" sz="2000" dirty="0" err="1"/>
              <a:t>thyroarytenoid</a:t>
            </a:r>
            <a:r>
              <a:rPr lang="en-US" sz="2000" dirty="0"/>
              <a:t> muscles function to draw the arytenoid cartilages forward, thereby relaxing and shortening the vocal cords, while also rotating the arytenoid cartilage inward, thus adducting the vocal folds and narrowing the </a:t>
            </a:r>
            <a:r>
              <a:rPr lang="en-US" sz="2000" dirty="0" err="1"/>
              <a:t>rima</a:t>
            </a:r>
            <a:r>
              <a:rPr lang="en-US" sz="2000" dirty="0"/>
              <a:t> glottis. The </a:t>
            </a:r>
            <a:r>
              <a:rPr lang="en-US" sz="2000" dirty="0" err="1"/>
              <a:t>vocalis</a:t>
            </a:r>
            <a:r>
              <a:rPr lang="en-US" sz="2000" dirty="0"/>
              <a:t> part of each </a:t>
            </a:r>
            <a:r>
              <a:rPr lang="en-US" sz="2000" dirty="0" err="1"/>
              <a:t>thyroarytenoid</a:t>
            </a:r>
            <a:r>
              <a:rPr lang="en-US" sz="2000" dirty="0"/>
              <a:t> muscle is contained within the vocal folds on each side.</a:t>
            </a:r>
          </a:p>
          <a:p>
            <a:r>
              <a:rPr lang="en-US" sz="2000" dirty="0"/>
              <a:t>Of note, the only muscles capable of separating the vocal cords for normal breathing are the posterior </a:t>
            </a:r>
            <a:r>
              <a:rPr lang="en-US" sz="2000" dirty="0" err="1"/>
              <a:t>cricoarytenoid</a:t>
            </a:r>
            <a:r>
              <a:rPr lang="en-US" sz="2000" dirty="0"/>
              <a:t> muscles. Bilateral injury to the recurrent laryngeal branches of the </a:t>
            </a:r>
            <a:r>
              <a:rPr lang="en-US" sz="2000" dirty="0" err="1"/>
              <a:t>vagus</a:t>
            </a:r>
            <a:r>
              <a:rPr lang="en-US" sz="2000" dirty="0"/>
              <a:t> nerve (CN X) results in an inability to abduct the vocal folds and causes difficulty breathing.</a:t>
            </a:r>
            <a:endParaRPr lang="en-US" sz="2000" dirty="0"/>
          </a:p>
        </p:txBody>
      </p:sp>
    </p:spTree>
    <p:extLst>
      <p:ext uri="{BB962C8B-B14F-4D97-AF65-F5344CB8AC3E}">
        <p14:creationId xmlns:p14="http://schemas.microsoft.com/office/powerpoint/2010/main" val="809401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VC </a:t>
            </a:r>
            <a:endParaRPr lang="en-US" dirty="0"/>
          </a:p>
        </p:txBody>
      </p:sp>
      <p:pic>
        <p:nvPicPr>
          <p:cNvPr id="10" name="Picture 9" descr="landvfs135103188638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213" y="547075"/>
            <a:ext cx="8891759" cy="5802923"/>
          </a:xfrm>
          <a:prstGeom prst="rect">
            <a:avLst/>
          </a:prstGeom>
        </p:spPr>
      </p:pic>
    </p:spTree>
    <p:extLst>
      <p:ext uri="{BB962C8B-B14F-4D97-AF65-F5344CB8AC3E}">
        <p14:creationId xmlns:p14="http://schemas.microsoft.com/office/powerpoint/2010/main" val="3899096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badducti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462" y="1209912"/>
            <a:ext cx="8056651" cy="3420701"/>
          </a:xfrm>
          <a:prstGeom prst="rect">
            <a:avLst/>
          </a:prstGeom>
        </p:spPr>
      </p:pic>
    </p:spTree>
    <p:extLst>
      <p:ext uri="{BB962C8B-B14F-4D97-AF65-F5344CB8AC3E}">
        <p14:creationId xmlns:p14="http://schemas.microsoft.com/office/powerpoint/2010/main" val="1726744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lstStyle/>
          <a:p>
            <a:r>
              <a:rPr lang="en-US" dirty="0"/>
              <a:t>5</a:t>
            </a:r>
            <a:r>
              <a:rPr lang="en-US" dirty="0" smtClean="0"/>
              <a:t> Botox injections. Specialist ENT (2000km away) and Neurologist (visits from 400 km away) perform them.</a:t>
            </a:r>
          </a:p>
          <a:p>
            <a:r>
              <a:rPr lang="en-US" dirty="0" smtClean="0"/>
              <a:t>Voice not normal but spasms are temporarily halted.</a:t>
            </a:r>
          </a:p>
          <a:p>
            <a:r>
              <a:rPr lang="en-US" dirty="0" smtClean="0"/>
              <a:t>Sfx </a:t>
            </a:r>
            <a:r>
              <a:rPr lang="mr-IN" dirty="0" smtClean="0"/>
              <a:t>–</a:t>
            </a:r>
            <a:r>
              <a:rPr lang="en-US" dirty="0" smtClean="0"/>
              <a:t> swallowing issues </a:t>
            </a:r>
            <a:r>
              <a:rPr lang="mr-IN" dirty="0" smtClean="0"/>
              <a:t>–</a:t>
            </a:r>
            <a:r>
              <a:rPr lang="en-US" dirty="0" smtClean="0"/>
              <a:t> water and or food.</a:t>
            </a:r>
          </a:p>
          <a:p>
            <a:r>
              <a:rPr lang="en-US" dirty="0" smtClean="0"/>
              <a:t>Timing of injections for life events - holidays ,work etc and availability .</a:t>
            </a:r>
          </a:p>
          <a:p>
            <a:endParaRPr lang="en-US" dirty="0"/>
          </a:p>
        </p:txBody>
      </p:sp>
    </p:spTree>
    <p:extLst>
      <p:ext uri="{BB962C8B-B14F-4D97-AF65-F5344CB8AC3E}">
        <p14:creationId xmlns:p14="http://schemas.microsoft.com/office/powerpoint/2010/main" val="11653386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tory">
  <a:themeElements>
    <a:clrScheme name="Story">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Story.thmx</Template>
  <TotalTime>4909</TotalTime>
  <Words>1037</Words>
  <Application>Microsoft Macintosh PowerPoint</Application>
  <PresentationFormat>On-screen Show (4:3)</PresentationFormat>
  <Paragraphs>77</Paragraphs>
  <Slides>20</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Calisto MT</vt:lpstr>
      <vt:lpstr>Story</vt:lpstr>
      <vt:lpstr>Dysphonia</vt:lpstr>
      <vt:lpstr>This is my voice in May 2016 pre treatment</vt:lpstr>
      <vt:lpstr>Definition</vt:lpstr>
      <vt:lpstr>Case Study</vt:lpstr>
      <vt:lpstr>History</vt:lpstr>
      <vt:lpstr>History</vt:lpstr>
      <vt:lpstr>Examination</vt:lpstr>
      <vt:lpstr>Case study</vt:lpstr>
      <vt:lpstr>What next ?</vt:lpstr>
      <vt:lpstr>Case study</vt:lpstr>
      <vt:lpstr>What next ?</vt:lpstr>
      <vt:lpstr>Anatomy of vagus</vt:lpstr>
      <vt:lpstr>Case Study</vt:lpstr>
      <vt:lpstr>Case Study</vt:lpstr>
      <vt:lpstr>Spasmodic Dysphonia </vt:lpstr>
      <vt:lpstr>Anatomy of VC</vt:lpstr>
      <vt:lpstr>Anatomy of VC cont..</vt:lpstr>
      <vt:lpstr>VC </vt:lpstr>
      <vt:lpstr>PowerPoint Presentation</vt:lpstr>
      <vt:lpstr>Case study</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Dysphonia</dc:title>
  <dc:creator>Jake Swindale</dc:creator>
  <cp:lastModifiedBy>Louise Bale</cp:lastModifiedBy>
  <cp:revision>24</cp:revision>
  <dcterms:created xsi:type="dcterms:W3CDTF">2016-10-23T03:30:31Z</dcterms:created>
  <dcterms:modified xsi:type="dcterms:W3CDTF">2017-09-16T12:50:07Z</dcterms:modified>
</cp:coreProperties>
</file>